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ira Sans Bold" panose="020B0604020202020204" charset="0"/>
      <p:regular r:id="rId12"/>
      <p:bold r:id="rId13"/>
    </p:embeddedFont>
    <p:embeddedFont>
      <p:font typeface="Fira Sans Light" panose="020B0403050000020004" pitchFamily="34" charset="0"/>
      <p:regular r:id="rId14"/>
      <p:italic r:id="rId15"/>
    </p:embeddedFont>
    <p:embeddedFont>
      <p:font typeface="Fira Sans Light Bold" panose="020B0604020202020204" charset="0"/>
      <p:regular r:id="rId16"/>
    </p:embeddedFont>
    <p:embeddedFont>
      <p:font typeface="Fira Sans Medium" panose="020B06030500000200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76" autoAdjust="0"/>
    <p:restoredTop sz="92403" autoAdjust="0"/>
  </p:normalViewPr>
  <p:slideViewPr>
    <p:cSldViewPr>
      <p:cViewPr varScale="1">
        <p:scale>
          <a:sx n="39" d="100"/>
          <a:sy n="39" d="100"/>
        </p:scale>
        <p:origin x="29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89F7-FE6C-F84F-8EA8-1263E14616D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D59AD-0B4D-FB42-89A4-6ECEE39E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59AD-0B4D-FB42-89A4-6ECEE39E9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0023" y="-1196549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888701" y="4391455"/>
            <a:ext cx="3600177" cy="3117770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B2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245302" y="2781608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71963" y="0"/>
            <a:ext cx="2633869" cy="228094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042698" y="1988561"/>
            <a:ext cx="10202605" cy="5520665"/>
            <a:chOff x="0" y="0"/>
            <a:chExt cx="13603473" cy="736088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3603473" cy="453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9"/>
                </a:lnSpc>
              </a:pPr>
              <a:r>
                <a:rPr lang="en-US" sz="7499">
                  <a:solidFill>
                    <a:srgbClr val="000000"/>
                  </a:solidFill>
                  <a:latin typeface="Fira Sans Bold"/>
                </a:rPr>
                <a:t>Welcome to the PQIP Collaborative DrEaMing Webinar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853906"/>
              <a:ext cx="13603473" cy="2506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000000"/>
                  </a:solidFill>
                  <a:latin typeface="Fira Sans Light"/>
                </a:rPr>
                <a:t>7th March 2023 1-2pm</a:t>
              </a:r>
            </a:p>
            <a:p>
              <a:pPr algn="ctr">
                <a:lnSpc>
                  <a:spcPts val="5039"/>
                </a:lnSpc>
              </a:pPr>
              <a:endParaRPr lang="en-US" sz="3599" dirty="0">
                <a:solidFill>
                  <a:srgbClr val="000000"/>
                </a:solidFill>
                <a:latin typeface="Fira Sans Light"/>
              </a:endParaRPr>
            </a:p>
            <a:p>
              <a:pPr algn="ctr">
                <a:lnSpc>
                  <a:spcPts val="5039"/>
                </a:lnSpc>
              </a:pPr>
              <a:r>
                <a:rPr lang="en-US" sz="3599" dirty="0">
                  <a:solidFill>
                    <a:srgbClr val="000000"/>
                  </a:solidFill>
                  <a:latin typeface="Fira Sans Light"/>
                </a:rPr>
                <a:t>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07238" y="7590141"/>
            <a:ext cx="11073524" cy="976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Fira Sans Light"/>
              </a:rPr>
              <a:t>@rmoonesinghe @jbedford84 @PQIPnews @NHSGIRFT @RCOAnews @HSRCNews @NHSEngland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1857289"/>
            <a:ext cx="1469472" cy="1272570"/>
            <a:chOff x="0" y="0"/>
            <a:chExt cx="3619627" cy="31346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5067" y="9307673"/>
            <a:ext cx="3299645" cy="7957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4712" y="9307673"/>
            <a:ext cx="1747268" cy="7183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8374" y="9111846"/>
            <a:ext cx="1767740" cy="11099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1747" y="-966039"/>
            <a:ext cx="6621779" cy="573449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B2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385994"/>
            <a:ext cx="2507594" cy="2171588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436580" y="595481"/>
            <a:ext cx="12165434" cy="802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Welcome and the </a:t>
            </a:r>
            <a:r>
              <a:rPr lang="en-US" sz="3690" dirty="0" err="1">
                <a:solidFill>
                  <a:srgbClr val="B4192E"/>
                </a:solidFill>
                <a:latin typeface="Fira Sans Light Bold"/>
              </a:rPr>
              <a:t>DrEaMing</a:t>
            </a: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 CQUIN update for 2023/2024:</a:t>
            </a:r>
            <a:r>
              <a:rPr lang="en-US" sz="3690" dirty="0">
                <a:solidFill>
                  <a:srgbClr val="000000"/>
                </a:solidFill>
                <a:latin typeface="Fira Sans Light Bold"/>
              </a:rPr>
              <a:t> </a:t>
            </a:r>
          </a:p>
          <a:p>
            <a:pPr>
              <a:lnSpc>
                <a:spcPts val="4746"/>
              </a:lnSpc>
            </a:pPr>
            <a:r>
              <a:rPr lang="en-US" sz="3390" dirty="0">
                <a:solidFill>
                  <a:srgbClr val="4775A3"/>
                </a:solidFill>
                <a:latin typeface="Fira Sans Light"/>
              </a:rPr>
              <a:t>Professor Ramani </a:t>
            </a:r>
            <a:r>
              <a:rPr lang="en-US" sz="3390" dirty="0" err="1">
                <a:solidFill>
                  <a:srgbClr val="4775A3"/>
                </a:solidFill>
                <a:latin typeface="Fira Sans Light"/>
              </a:rPr>
              <a:t>Moonesinghe</a:t>
            </a:r>
            <a:r>
              <a:rPr lang="en-US" sz="3390" dirty="0">
                <a:solidFill>
                  <a:srgbClr val="4775A3"/>
                </a:solidFill>
                <a:latin typeface="Fira Sans Light"/>
              </a:rPr>
              <a:t>, PQIP Chief Investigator and National Clinical Director for Critical and Perioperative Care, NHS England</a:t>
            </a:r>
          </a:p>
          <a:p>
            <a:pPr>
              <a:lnSpc>
                <a:spcPts val="4746"/>
              </a:lnSpc>
            </a:pPr>
            <a:endParaRPr lang="en-US" sz="3390" dirty="0">
              <a:solidFill>
                <a:srgbClr val="4775A3"/>
              </a:solidFill>
              <a:latin typeface="Fira Sans Light"/>
            </a:endParaRPr>
          </a:p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PQIP </a:t>
            </a:r>
            <a:r>
              <a:rPr lang="en-US" sz="3690" dirty="0" err="1">
                <a:solidFill>
                  <a:srgbClr val="B4192E"/>
                </a:solidFill>
                <a:latin typeface="Fira Sans Light Bold"/>
              </a:rPr>
              <a:t>pomVLAD</a:t>
            </a: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 - rapid feedback of risk-adjusted morbidity outcomes through a near-real time web-based dashboard:</a:t>
            </a:r>
            <a:r>
              <a:rPr lang="en-US" sz="3690" dirty="0">
                <a:solidFill>
                  <a:srgbClr val="B4192E"/>
                </a:solidFill>
                <a:latin typeface="Fira Sans Light"/>
              </a:rPr>
              <a:t> </a:t>
            </a:r>
          </a:p>
          <a:p>
            <a:pPr>
              <a:lnSpc>
                <a:spcPts val="4746"/>
              </a:lnSpc>
            </a:pPr>
            <a:r>
              <a:rPr lang="en-US" sz="3390" dirty="0">
                <a:solidFill>
                  <a:srgbClr val="4775A3"/>
                </a:solidFill>
                <a:latin typeface="Fira Sans Light"/>
              </a:rPr>
              <a:t>Dr James Bedford, Former PQIP Fellow, Consultant </a:t>
            </a:r>
            <a:r>
              <a:rPr lang="en-US" sz="3390" dirty="0" err="1">
                <a:solidFill>
                  <a:srgbClr val="4775A3"/>
                </a:solidFill>
                <a:latin typeface="Fira Sans Light"/>
              </a:rPr>
              <a:t>Anaesthetist</a:t>
            </a:r>
            <a:r>
              <a:rPr lang="en-US" sz="3390" dirty="0">
                <a:solidFill>
                  <a:srgbClr val="4775A3"/>
                </a:solidFill>
                <a:latin typeface="Fira Sans Light"/>
              </a:rPr>
              <a:t> University College London Hospital</a:t>
            </a:r>
          </a:p>
          <a:p>
            <a:pPr>
              <a:lnSpc>
                <a:spcPts val="4746"/>
              </a:lnSpc>
            </a:pPr>
            <a:endParaRPr lang="en-US" sz="3390" dirty="0">
              <a:solidFill>
                <a:srgbClr val="4775A3"/>
              </a:solidFill>
              <a:latin typeface="Fira Sans Light"/>
            </a:endParaRPr>
          </a:p>
          <a:p>
            <a:pPr>
              <a:lnSpc>
                <a:spcPts val="5166"/>
              </a:lnSpc>
            </a:pPr>
            <a:r>
              <a:rPr lang="en-US" sz="3690" dirty="0">
                <a:solidFill>
                  <a:srgbClr val="B4192E"/>
                </a:solidFill>
                <a:latin typeface="Fira Sans Light Bold"/>
              </a:rPr>
              <a:t>Audience Q&amp;A</a:t>
            </a:r>
          </a:p>
          <a:p>
            <a:pPr algn="l">
              <a:lnSpc>
                <a:spcPts val="4746"/>
              </a:lnSpc>
            </a:pPr>
            <a:endParaRPr lang="en-US" sz="3690" dirty="0">
              <a:solidFill>
                <a:srgbClr val="B4192E"/>
              </a:solidFill>
              <a:latin typeface="Fira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7359" y="1468675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Agenda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5067" y="9307673"/>
            <a:ext cx="3299645" cy="7957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4712" y="9307673"/>
            <a:ext cx="1747268" cy="7183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8374" y="9111846"/>
            <a:ext cx="1767740" cy="1109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964" y="1515534"/>
            <a:ext cx="2325625" cy="201400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3964" y="3792625"/>
            <a:ext cx="2325625" cy="201400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3964" y="6178102"/>
            <a:ext cx="2325625" cy="2014002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247" y="3904528"/>
            <a:ext cx="869059" cy="17901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1384" y="1728783"/>
            <a:ext cx="1170784" cy="15875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2247" y="6361758"/>
            <a:ext cx="869059" cy="17166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78711" y="454991"/>
            <a:ext cx="15258048" cy="1417731"/>
            <a:chOff x="0" y="0"/>
            <a:chExt cx="20344064" cy="189030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20344064" cy="112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  <a:spcBef>
                  <a:spcPct val="0"/>
                </a:spcBef>
              </a:pPr>
              <a:r>
                <a:rPr lang="en-US" sz="5500" spc="-55">
                  <a:solidFill>
                    <a:srgbClr val="000000"/>
                  </a:solidFill>
                  <a:latin typeface="Fira Sans Medium"/>
                </a:rPr>
                <a:t>DrEaMing Highlights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43149"/>
              <a:ext cx="1822570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 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331317" y="1671633"/>
            <a:ext cx="14660596" cy="667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Fira Sans Light"/>
              </a:rPr>
              <a:t>•“A DrEaMing bundle re-prioritises early postoperative delivery of Drinking, Eating and Mobilising”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Fira Sans Light"/>
              </a:rPr>
              <a:t>•Delivery of DrEaMing as a bundle or unbundled is associated with substantial reductions in postoperative LOS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Fira Sans Light"/>
              </a:rPr>
              <a:t>•</a:t>
            </a:r>
            <a:r>
              <a:rPr lang="en-US" sz="2900">
                <a:solidFill>
                  <a:srgbClr val="000000"/>
                </a:solidFill>
                <a:latin typeface="Fira Sans Light Bold"/>
              </a:rPr>
              <a:t>Consistency of process delivery</a:t>
            </a:r>
            <a:r>
              <a:rPr lang="en-US" sz="2900">
                <a:solidFill>
                  <a:srgbClr val="000000"/>
                </a:solidFill>
                <a:latin typeface="Fira Sans Light"/>
              </a:rPr>
              <a:t>, not complications, predicted shorter hospital-level LOS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Fira Sans Light"/>
              </a:rPr>
              <a:t>•The DrEaMing CQUIN has been updated for 2023/2024 to include a wider range of surgical procedures and with a higher target threshold of 80%, to help ensure more patients DrEaM after surgery. </a:t>
            </a: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Fira Sans Light"/>
              </a:rPr>
              <a:t>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75067" y="9307673"/>
            <a:ext cx="3299645" cy="795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574712" y="9307673"/>
            <a:ext cx="1747268" cy="71832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28374" y="9111846"/>
            <a:ext cx="1767740" cy="11099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502508" y="9220504"/>
            <a:ext cx="2898907" cy="91144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8309" y="61281"/>
            <a:ext cx="1999148" cy="173127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69069" y="2169939"/>
            <a:ext cx="1787372" cy="154787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597373" y="-761902"/>
            <a:ext cx="3795885" cy="3287254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8711" y="1557603"/>
            <a:ext cx="1366927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Light"/>
              </a:rPr>
              <a:t>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529" y="1972902"/>
            <a:ext cx="16248541" cy="512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Fira Sans Light"/>
              </a:rPr>
              <a:t>The </a:t>
            </a:r>
            <a:r>
              <a:rPr lang="en-US" sz="2900" dirty="0" err="1">
                <a:solidFill>
                  <a:srgbClr val="000000"/>
                </a:solidFill>
                <a:latin typeface="Fira Sans Light"/>
              </a:rPr>
              <a:t>pomVLAD</a:t>
            </a:r>
            <a:r>
              <a:rPr lang="en-US" sz="2900" dirty="0">
                <a:solidFill>
                  <a:srgbClr val="000000"/>
                </a:solidFill>
                <a:latin typeface="Fira Sans Light"/>
              </a:rPr>
              <a:t> project aims to support local quality improvement with </a:t>
            </a:r>
            <a:r>
              <a:rPr lang="en-US" sz="2900" dirty="0">
                <a:solidFill>
                  <a:srgbClr val="000000"/>
                </a:solidFill>
                <a:latin typeface="Fira Sans Light Bold"/>
              </a:rPr>
              <a:t>rapid feedback of risk-adjusted morbidity</a:t>
            </a:r>
            <a:r>
              <a:rPr lang="en-US" sz="2900" dirty="0">
                <a:solidFill>
                  <a:srgbClr val="000000"/>
                </a:solidFill>
                <a:latin typeface="Fira Sans Light"/>
              </a:rPr>
              <a:t> outcomes through a near-real time web-based dashboard showing </a:t>
            </a:r>
            <a:r>
              <a:rPr lang="en-US" sz="2900" dirty="0">
                <a:solidFill>
                  <a:srgbClr val="000000"/>
                </a:solidFill>
                <a:latin typeface="Fira Sans Light Bold"/>
              </a:rPr>
              <a:t>observed against expected</a:t>
            </a:r>
            <a:r>
              <a:rPr lang="en-US" sz="2900" dirty="0">
                <a:solidFill>
                  <a:srgbClr val="000000"/>
                </a:solidFill>
                <a:latin typeface="Fira Sans Light"/>
              </a:rPr>
              <a:t> post-operative complications for PQIP colorectal patients 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Fira Sans Light"/>
              </a:rPr>
              <a:t>Accurate, risk-adjusted, near-real time data that describes the pattern and prevalence of complications and deaths will enable your teams to examine your local processes and improve outcomes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Fira Sans Light"/>
              </a:rPr>
              <a:t>Included in the dashboard are easy-to-interpret dials representing 10 PQIP-recommended enhanced-recovery processes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5067" y="9307673"/>
            <a:ext cx="3299645" cy="7957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74712" y="9307673"/>
            <a:ext cx="1747268" cy="7183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8374" y="9111846"/>
            <a:ext cx="1767740" cy="11099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02508" y="9211110"/>
            <a:ext cx="2898907" cy="9114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321980" y="7595191"/>
            <a:ext cx="8966941" cy="14150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508" y="7633494"/>
            <a:ext cx="9465866" cy="133844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520529" y="612321"/>
            <a:ext cx="15258048" cy="1417731"/>
            <a:chOff x="0" y="0"/>
            <a:chExt cx="20344064" cy="189030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20344064" cy="1127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  <a:spcBef>
                  <a:spcPct val="0"/>
                </a:spcBef>
              </a:pPr>
              <a:r>
                <a:rPr lang="en-US" sz="5500" spc="-55">
                  <a:solidFill>
                    <a:srgbClr val="000000"/>
                  </a:solidFill>
                  <a:latin typeface="Fira Sans Medium"/>
                </a:rPr>
                <a:t>Launching pomVLAD!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343149"/>
              <a:ext cx="1822570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44028" y="438667"/>
            <a:ext cx="1999148" cy="173127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4192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69069" y="2169939"/>
            <a:ext cx="1787372" cy="154787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4775A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597373" y="-761902"/>
            <a:ext cx="3795885" cy="3287254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BBFD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8711" y="1557603"/>
            <a:ext cx="1366927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Light"/>
              </a:rPr>
              <a:t> 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75067" y="9307673"/>
            <a:ext cx="3299645" cy="7957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9269082"/>
            <a:ext cx="4362544" cy="9527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74712" y="9307673"/>
            <a:ext cx="1747268" cy="718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28374" y="9111846"/>
            <a:ext cx="1767740" cy="11099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502508" y="9211110"/>
            <a:ext cx="2898907" cy="9114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401415" y="9113958"/>
            <a:ext cx="3886585" cy="1173042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-3580">
            <a:off x="-5" y="9064221"/>
            <a:ext cx="18288010" cy="0"/>
          </a:xfrm>
          <a:prstGeom prst="line">
            <a:avLst/>
          </a:prstGeom>
          <a:ln w="38100" cap="flat">
            <a:solidFill>
              <a:srgbClr val="4775A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498050" y="501119"/>
            <a:ext cx="14434202" cy="5537463"/>
            <a:chOff x="-129712" y="-1022577"/>
            <a:chExt cx="16750391" cy="7383284"/>
          </a:xfrm>
        </p:grpSpPr>
        <p:sp>
          <p:nvSpPr>
            <p:cNvPr id="17" name="TextBox 17"/>
            <p:cNvSpPr txBox="1"/>
            <p:nvPr/>
          </p:nvSpPr>
          <p:spPr>
            <a:xfrm>
              <a:off x="-129712" y="-1022577"/>
              <a:ext cx="16750391" cy="45140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sz="5500" spc="-55" dirty="0">
                  <a:solidFill>
                    <a:srgbClr val="000000"/>
                  </a:solidFill>
                  <a:latin typeface="Fira Sans Medium"/>
                </a:rPr>
                <a:t>Your feedback helps shape the future webinars - the PQIP team want to hear about your </a:t>
              </a:r>
              <a:r>
                <a:rPr lang="en-US" sz="5500" spc="-55" dirty="0" err="1">
                  <a:solidFill>
                    <a:srgbClr val="000000"/>
                  </a:solidFill>
                  <a:latin typeface="Fira Sans Medium"/>
                </a:rPr>
                <a:t>DrEaMing</a:t>
              </a:r>
              <a:r>
                <a:rPr lang="en-US" sz="5500" spc="-55" dirty="0">
                  <a:solidFill>
                    <a:srgbClr val="000000"/>
                  </a:solidFill>
                  <a:latin typeface="Fira Sans Medium"/>
                </a:rPr>
                <a:t> successes and challenges </a:t>
              </a:r>
            </a:p>
            <a:p>
              <a:pPr>
                <a:lnSpc>
                  <a:spcPts val="6600"/>
                </a:lnSpc>
                <a:spcBef>
                  <a:spcPct val="0"/>
                </a:spcBef>
              </a:pPr>
              <a:r>
                <a:rPr lang="en-US" sz="5500" spc="-55" dirty="0">
                  <a:solidFill>
                    <a:srgbClr val="000000"/>
                  </a:solidFill>
                  <a:latin typeface="Fira Sans Medium"/>
                </a:rPr>
                <a:t>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813549"/>
              <a:ext cx="14364433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Fira Sans Light"/>
                </a:rPr>
                <a:t>  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8711" y="3531480"/>
            <a:ext cx="13438163" cy="5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Quality improvement is notoriously difficult and PQIP want to support you and your local teams to QI success.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Fira Sans Light"/>
            </a:endParaRP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One way to support the collaborative is to share your local teams' experiences with implementing </a:t>
            </a:r>
            <a:r>
              <a:rPr lang="en-US" sz="2499" dirty="0" err="1">
                <a:solidFill>
                  <a:srgbClr val="000000"/>
                </a:solidFill>
                <a:latin typeface="Fira Sans Light"/>
              </a:rPr>
              <a:t>DrEaMing</a:t>
            </a:r>
            <a:r>
              <a:rPr lang="en-US" sz="2499" dirty="0">
                <a:solidFill>
                  <a:srgbClr val="000000"/>
                </a:solidFill>
                <a:latin typeface="Fira Sans Light"/>
              </a:rPr>
              <a:t> including challenges faced, as well as success stories.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 </a:t>
            </a:r>
          </a:p>
          <a:p>
            <a:pPr marL="342900" indent="-34290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Through information sharing we can all learn together techniques that could enhance our current QI efforts and help more patients to </a:t>
            </a:r>
            <a:r>
              <a:rPr lang="en-US" sz="2499" dirty="0" err="1">
                <a:solidFill>
                  <a:srgbClr val="000000"/>
                </a:solidFill>
                <a:latin typeface="Fira Sans Light"/>
              </a:rPr>
              <a:t>DrEaM</a:t>
            </a:r>
            <a:r>
              <a:rPr lang="en-US" sz="2499" dirty="0">
                <a:solidFill>
                  <a:srgbClr val="000000"/>
                </a:solidFill>
                <a:latin typeface="Fira Sans Light"/>
              </a:rPr>
              <a:t> than ever before.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Fira Sans Light"/>
              </a:rPr>
              <a:t>If you and your local team have a QI story you want to share, please leave your contact details in the feedback form or contact </a:t>
            </a:r>
            <a:r>
              <a:rPr lang="en-US" sz="2499" dirty="0" err="1">
                <a:solidFill>
                  <a:srgbClr val="000000"/>
                </a:solidFill>
                <a:latin typeface="Fira Sans Light"/>
              </a:rPr>
              <a:t>PQIP@RCOA.ac.uk</a:t>
            </a:r>
            <a:r>
              <a:rPr lang="en-US" sz="2499" dirty="0">
                <a:solidFill>
                  <a:srgbClr val="000000"/>
                </a:solidFill>
                <a:latin typeface="Fira Sans Light"/>
              </a:rPr>
              <a:t> 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Fira Sans Light"/>
            </a:endParaRPr>
          </a:p>
        </p:txBody>
      </p:sp>
      <p:pic>
        <p:nvPicPr>
          <p:cNvPr id="22" name="Picture 21" descr="Qr code&#10;&#10;Description automatically generated">
            <a:extLst>
              <a:ext uri="{FF2B5EF4-FFF2-40B4-BE49-F238E27FC236}">
                <a16:creationId xmlns:a16="http://schemas.microsoft.com/office/drawing/2014/main" id="{D08AF3D3-1676-594C-EAED-92CE867F30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13" y="4093209"/>
            <a:ext cx="3584376" cy="4645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10991</TotalTime>
  <Words>381</Words>
  <Application>Microsoft Office PowerPoint</Application>
  <PresentationFormat>Custom</PresentationFormat>
  <Paragraphs>43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Fira Sans Bold</vt:lpstr>
      <vt:lpstr>Calibri</vt:lpstr>
      <vt:lpstr>Fira Sans Medium</vt:lpstr>
      <vt:lpstr>Arial</vt:lpstr>
      <vt:lpstr>Fira Sans Light</vt:lpstr>
      <vt:lpstr>Fira Sans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DrEaMing Highlights</dc:title>
  <dc:creator>Dominic Olive</dc:creator>
  <cp:lastModifiedBy>Dominic Olive</cp:lastModifiedBy>
  <cp:revision>5</cp:revision>
  <dcterms:created xsi:type="dcterms:W3CDTF">2006-08-16T00:00:00Z</dcterms:created>
  <dcterms:modified xsi:type="dcterms:W3CDTF">2023-03-07T09:56:51Z</dcterms:modified>
  <dc:identifier>DAFbw6izNWk</dc:identifier>
</cp:coreProperties>
</file>